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58" r:id="rId5"/>
    <p:sldId id="257" r:id="rId6"/>
    <p:sldId id="259"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6D9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78" y="-15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D:\Downloads\socg%20staging\socg%20bus%20mt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pieChart>
        <c:varyColors val="1"/>
        <c:ser>
          <c:idx val="0"/>
          <c:order val="0"/>
          <c:dLbls>
            <c:dLbl>
              <c:idx val="4"/>
              <c:layout/>
              <c:tx>
                <c:rich>
                  <a:bodyPr/>
                  <a:lstStyle/>
                  <a:p>
                    <a:r>
                      <a:rPr lang="en-US" dirty="0" smtClean="0"/>
                      <a:t>ACM</a:t>
                    </a:r>
                    <a:r>
                      <a:rPr lang="en-US" baseline="0" dirty="0" smtClean="0"/>
                      <a:t> </a:t>
                    </a:r>
                    <a:r>
                      <a:rPr lang="en-US" dirty="0" err="1" smtClean="0"/>
                      <a:t>contin</a:t>
                    </a:r>
                    <a:r>
                      <a:rPr lang="en-US" dirty="0"/>
                      <a:t>
3%</a:t>
                    </a:r>
                  </a:p>
                </c:rich>
              </c:tx>
              <c:showLegendKey val="0"/>
              <c:showVal val="0"/>
              <c:showCatName val="1"/>
              <c:showSerName val="0"/>
              <c:showPercent val="1"/>
              <c:showBubbleSize val="0"/>
            </c:dLbl>
            <c:txPr>
              <a:bodyPr/>
              <a:lstStyle/>
              <a:p>
                <a:pPr>
                  <a:defRPr sz="1400" b="1"/>
                </a:pPr>
                <a:endParaRPr lang="en-US"/>
              </a:p>
            </c:txPr>
            <c:showLegendKey val="0"/>
            <c:showVal val="0"/>
            <c:showCatName val="1"/>
            <c:showSerName val="0"/>
            <c:showPercent val="1"/>
            <c:showBubbleSize val="0"/>
            <c:showLeaderLines val="1"/>
          </c:dLbls>
          <c:cat>
            <c:strRef>
              <c:f>Sheet1!$F$6:$F$16</c:f>
              <c:strCache>
                <c:ptCount val="11"/>
                <c:pt idx="0">
                  <c:v>dorm </c:v>
                </c:pt>
                <c:pt idx="1">
                  <c:v>invited speakers</c:v>
                </c:pt>
                <c:pt idx="2">
                  <c:v>proceed</c:v>
                </c:pt>
                <c:pt idx="3">
                  <c:v>ACM fees</c:v>
                </c:pt>
                <c:pt idx="4">
                  <c:v>conting</c:v>
                </c:pt>
                <c:pt idx="5">
                  <c:v>admin</c:v>
                </c:pt>
                <c:pt idx="6">
                  <c:v>reg online</c:v>
                </c:pt>
                <c:pt idx="7">
                  <c:v>transport</c:v>
                </c:pt>
                <c:pt idx="8">
                  <c:v>ACM food</c:v>
                </c:pt>
                <c:pt idx="9">
                  <c:v>CG:APT food</c:v>
                </c:pt>
                <c:pt idx="10">
                  <c:v>banquet</c:v>
                </c:pt>
              </c:strCache>
            </c:strRef>
          </c:cat>
          <c:val>
            <c:numRef>
              <c:f>Sheet1!$G$6:$G$16</c:f>
              <c:numCache>
                <c:formatCode>General</c:formatCode>
                <c:ptCount val="11"/>
                <c:pt idx="0">
                  <c:v>8.6</c:v>
                </c:pt>
                <c:pt idx="1">
                  <c:v>5</c:v>
                </c:pt>
                <c:pt idx="2">
                  <c:v>4.3</c:v>
                </c:pt>
                <c:pt idx="3">
                  <c:v>3.2</c:v>
                </c:pt>
                <c:pt idx="4">
                  <c:v>2</c:v>
                </c:pt>
                <c:pt idx="5">
                  <c:v>2</c:v>
                </c:pt>
                <c:pt idx="6">
                  <c:v>1.5</c:v>
                </c:pt>
                <c:pt idx="7">
                  <c:v>1</c:v>
                </c:pt>
                <c:pt idx="8">
                  <c:v>10</c:v>
                </c:pt>
                <c:pt idx="9">
                  <c:v>9.8000000000000007</c:v>
                </c:pt>
                <c:pt idx="10">
                  <c:v>9.1999999999999993</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1FB002-B153-4C6B-ADA1-79C3DBBC368A}" type="datetimeFigureOut">
              <a:rPr lang="en-US" smtClean="0"/>
              <a:t>6/29/2012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186341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1FB002-B153-4C6B-ADA1-79C3DBBC368A}" type="datetimeFigureOut">
              <a:rPr lang="en-US" smtClean="0"/>
              <a:t>6/29/2012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2892645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1FB002-B153-4C6B-ADA1-79C3DBBC368A}" type="datetimeFigureOut">
              <a:rPr lang="en-US" smtClean="0"/>
              <a:t>6/29/2012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320963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1FB002-B153-4C6B-ADA1-79C3DBBC368A}" type="datetimeFigureOut">
              <a:rPr lang="en-US" smtClean="0"/>
              <a:t>6/29/2012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51678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1FB002-B153-4C6B-ADA1-79C3DBBC368A}" type="datetimeFigureOut">
              <a:rPr lang="en-US" smtClean="0"/>
              <a:t>6/29/2012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552439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1FB002-B153-4C6B-ADA1-79C3DBBC368A}" type="datetimeFigureOut">
              <a:rPr lang="en-US" smtClean="0"/>
              <a:t>6/29/2012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1747942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1FB002-B153-4C6B-ADA1-79C3DBBC368A}" type="datetimeFigureOut">
              <a:rPr lang="en-US" smtClean="0"/>
              <a:t>6/29/2012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334974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1FB002-B153-4C6B-ADA1-79C3DBBC368A}" type="datetimeFigureOut">
              <a:rPr lang="en-US" smtClean="0"/>
              <a:t>6/29/2012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2889872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1FB002-B153-4C6B-ADA1-79C3DBBC368A}" type="datetimeFigureOut">
              <a:rPr lang="en-US" smtClean="0"/>
              <a:t>6/29/2012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35708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1FB002-B153-4C6B-ADA1-79C3DBBC368A}" type="datetimeFigureOut">
              <a:rPr lang="en-US" smtClean="0"/>
              <a:t>6/29/2012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3774861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1FB002-B153-4C6B-ADA1-79C3DBBC368A}" type="datetimeFigureOut">
              <a:rPr lang="en-US" smtClean="0"/>
              <a:t>6/29/2012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3A1169-30F6-46E1-8055-3ED37C3AA771}" type="slidenum">
              <a:rPr lang="en-US" smtClean="0"/>
              <a:t>‹#›</a:t>
            </a:fld>
            <a:endParaRPr lang="en-US"/>
          </a:p>
        </p:txBody>
      </p:sp>
    </p:spTree>
    <p:extLst>
      <p:ext uri="{BB962C8B-B14F-4D97-AF65-F5344CB8AC3E}">
        <p14:creationId xmlns:p14="http://schemas.microsoft.com/office/powerpoint/2010/main" val="133300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1FB002-B153-4C6B-ADA1-79C3DBBC368A}" type="datetimeFigureOut">
              <a:rPr lang="en-US" smtClean="0"/>
              <a:t>6/29/2012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3A1169-30F6-46E1-8055-3ED37C3AA771}" type="slidenum">
              <a:rPr lang="en-US" smtClean="0"/>
              <a:t>‹#›</a:t>
            </a:fld>
            <a:endParaRPr lang="en-US"/>
          </a:p>
        </p:txBody>
      </p:sp>
    </p:spTree>
    <p:extLst>
      <p:ext uri="{BB962C8B-B14F-4D97-AF65-F5344CB8AC3E}">
        <p14:creationId xmlns:p14="http://schemas.microsoft.com/office/powerpoint/2010/main" val="103554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hyperlink" Target="http://socg2012.web.unc.edu/files/2012/05/Springer.gif" TargetMode="External"/><Relationship Id="rId18" Type="http://schemas.openxmlformats.org/officeDocument/2006/relationships/image" Target="../media/image10.jpeg"/><Relationship Id="rId3" Type="http://schemas.openxmlformats.org/officeDocument/2006/relationships/hyperlink" Target="http://socg2012.web.unc.edu/files/2012/05/siggraph.jpg" TargetMode="External"/><Relationship Id="rId21" Type="http://schemas.openxmlformats.org/officeDocument/2006/relationships/image" Target="../media/image12.jpeg"/><Relationship Id="rId7" Type="http://schemas.openxmlformats.org/officeDocument/2006/relationships/hyperlink" Target="http://socg2012.web.unc.edu/files/2012/05/Elsevierlogo_15mm.jpg" TargetMode="External"/><Relationship Id="rId12" Type="http://schemas.openxmlformats.org/officeDocument/2006/relationships/image" Target="../media/image7.jpeg"/><Relationship Id="rId17" Type="http://schemas.openxmlformats.org/officeDocument/2006/relationships/hyperlink" Target="http://socg2012.web.unc.edu/files/2012/06/logo-NSF-CMYK.jpg" TargetMode="External"/><Relationship Id="rId2" Type="http://schemas.openxmlformats.org/officeDocument/2006/relationships/image" Target="../media/image2.png"/><Relationship Id="rId16" Type="http://schemas.openxmlformats.org/officeDocument/2006/relationships/image" Target="../media/image9.jpeg"/><Relationship Id="rId20"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hyperlink" Target="http://socg2012.web.unc.edu/files/2012/06/RENCI-Official-Logo1-300x1601.jpg" TargetMode="External"/><Relationship Id="rId5" Type="http://schemas.openxmlformats.org/officeDocument/2006/relationships/hyperlink" Target="http://socg2012.web.unc.edu/files/2012/05/sigact.jpg" TargetMode="External"/><Relationship Id="rId15" Type="http://schemas.openxmlformats.org/officeDocument/2006/relationships/hyperlink" Target="http://socg2012.web.unc.edu/files/2012/06/MGC-Logo_PMS2012.jpg" TargetMode="External"/><Relationship Id="rId10" Type="http://schemas.openxmlformats.org/officeDocument/2006/relationships/image" Target="../media/image6.jpeg"/><Relationship Id="rId19" Type="http://schemas.openxmlformats.org/officeDocument/2006/relationships/hyperlink" Target="http://socg2012.web.unc.edu/files/2012/05/acm_rgb_grad_vtag_b_pos.jpg" TargetMode="External"/><Relationship Id="rId4" Type="http://schemas.openxmlformats.org/officeDocument/2006/relationships/image" Target="../media/image3.jpeg"/><Relationship Id="rId9" Type="http://schemas.openxmlformats.org/officeDocument/2006/relationships/hyperlink" Target="http://socg2012.web.unc.edu/files/2012/06/Geomagiclogo-Converted.jpg" TargetMode="External"/><Relationship Id="rId14" Type="http://schemas.openxmlformats.org/officeDocument/2006/relationships/image" Target="../media/image8.gif"/></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ocg2012.web.unc.edu/files/2012/05/acm_rgb_grad_vtag_b_pos.jpg" TargetMode="External"/><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ocg2012.web.unc.edu/files/2011/10/campu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61753" cy="6553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130426"/>
            <a:ext cx="7772400" cy="1022626"/>
          </a:xfrm>
          <a:solidFill>
            <a:srgbClr val="C6D9F1">
              <a:alpha val="76863"/>
            </a:srgbClr>
          </a:solidFill>
        </p:spPr>
        <p:txBody>
          <a:bodyPr/>
          <a:lstStyle/>
          <a:p>
            <a:r>
              <a:rPr lang="en-US" b="1" dirty="0" smtClean="0"/>
              <a:t>Report on </a:t>
            </a:r>
            <a:r>
              <a:rPr lang="en-US" b="1" dirty="0" err="1" smtClean="0"/>
              <a:t>SoCG</a:t>
            </a:r>
            <a:r>
              <a:rPr lang="en-US" b="1" dirty="0" smtClean="0"/>
              <a:t> 2012 / CG:APT</a:t>
            </a:r>
            <a:endParaRPr lang="en-US" b="1" dirty="0"/>
          </a:p>
        </p:txBody>
      </p:sp>
      <p:sp>
        <p:nvSpPr>
          <p:cNvPr id="3" name="Subtitle 2"/>
          <p:cNvSpPr>
            <a:spLocks noGrp="1"/>
          </p:cNvSpPr>
          <p:nvPr>
            <p:ph type="subTitle" idx="1"/>
          </p:nvPr>
        </p:nvSpPr>
        <p:spPr>
          <a:xfrm>
            <a:off x="2819400" y="3886200"/>
            <a:ext cx="3657600" cy="1219200"/>
          </a:xfrm>
          <a:solidFill>
            <a:srgbClr val="C6D9F1">
              <a:alpha val="76863"/>
            </a:srgbClr>
          </a:solidFill>
        </p:spPr>
        <p:txBody>
          <a:bodyPr/>
          <a:lstStyle/>
          <a:p>
            <a:r>
              <a:rPr lang="en-US" b="1" dirty="0" smtClean="0">
                <a:solidFill>
                  <a:schemeClr val="tx1"/>
                </a:solidFill>
              </a:rPr>
              <a:t>Jack </a:t>
            </a:r>
            <a:r>
              <a:rPr lang="en-US" b="1" dirty="0" err="1" smtClean="0">
                <a:solidFill>
                  <a:schemeClr val="tx1"/>
                </a:solidFill>
              </a:rPr>
              <a:t>Snoeyink</a:t>
            </a:r>
            <a:endParaRPr lang="en-US" b="1" dirty="0" smtClean="0">
              <a:solidFill>
                <a:schemeClr val="tx1"/>
              </a:solidFill>
            </a:endParaRPr>
          </a:p>
          <a:p>
            <a:r>
              <a:rPr lang="en-US" b="1" dirty="0" smtClean="0">
                <a:solidFill>
                  <a:schemeClr val="tx1"/>
                </a:solidFill>
              </a:rPr>
              <a:t>UNC Chapel Hill</a:t>
            </a:r>
            <a:endParaRPr lang="en-US" b="1" dirty="0">
              <a:solidFill>
                <a:schemeClr val="tx1"/>
              </a:solidFill>
            </a:endParaRPr>
          </a:p>
        </p:txBody>
      </p:sp>
    </p:spTree>
    <p:extLst>
      <p:ext uri="{BB962C8B-B14F-4D97-AF65-F5344CB8AC3E}">
        <p14:creationId xmlns:p14="http://schemas.microsoft.com/office/powerpoint/2010/main" val="711992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2" name="Picture 12" descr="http://www.cs.unc.edu/cms/resources/logos-1/UNC_logo_542_png.png"/>
          <p:cNvPicPr>
            <a:picLocks noChangeAspect="1" noChangeArrowheads="1"/>
          </p:cNvPicPr>
          <p:nvPr/>
        </p:nvPicPr>
        <p:blipFill rotWithShape="1">
          <a:blip r:embed="rId2">
            <a:extLst>
              <a:ext uri="{28A0092B-C50C-407E-A947-70E740481C1C}">
                <a14:useLocalDpi xmlns:a14="http://schemas.microsoft.com/office/drawing/2010/main" val="0"/>
              </a:ext>
            </a:extLst>
          </a:blip>
          <a:srcRect r="78415"/>
          <a:stretch/>
        </p:blipFill>
        <p:spPr bwMode="auto">
          <a:xfrm>
            <a:off x="-152400" y="703484"/>
            <a:ext cx="4038600" cy="51877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838200"/>
            <a:ext cx="3733800" cy="4953000"/>
          </a:xfrm>
          <a:prstGeom prst="rect">
            <a:avLst/>
          </a:prstGeom>
          <a:solidFill>
            <a:srgbClr val="FFFFFF">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 name="Picture 3" descr="http://socg2012.web.unc.edu/files/2012/05/siggraph.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7838" y="2388886"/>
            <a:ext cx="3295650" cy="9715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Special thanks to</a:t>
            </a:r>
            <a:endParaRPr lang="en-US" dirty="0"/>
          </a:p>
        </p:txBody>
      </p:sp>
      <p:sp>
        <p:nvSpPr>
          <p:cNvPr id="3" name="Content Placeholder 2"/>
          <p:cNvSpPr>
            <a:spLocks noGrp="1"/>
          </p:cNvSpPr>
          <p:nvPr>
            <p:ph idx="1"/>
          </p:nvPr>
        </p:nvSpPr>
        <p:spPr>
          <a:xfrm>
            <a:off x="457200" y="1143000"/>
            <a:ext cx="8229600" cy="5119994"/>
          </a:xfrm>
        </p:spPr>
        <p:txBody>
          <a:bodyPr>
            <a:normAutofit/>
          </a:bodyPr>
          <a:lstStyle/>
          <a:p>
            <a:pPr marL="0" indent="0">
              <a:lnSpc>
                <a:spcPct val="150000"/>
              </a:lnSpc>
              <a:buNone/>
            </a:pPr>
            <a:r>
              <a:rPr lang="en-US" sz="2800" dirty="0" smtClean="0"/>
              <a:t>Space, staff:  UNC Chapel Hill &amp; </a:t>
            </a:r>
            <a:r>
              <a:rPr lang="en-US" sz="2800" dirty="0" err="1" smtClean="0"/>
              <a:t>Dept</a:t>
            </a:r>
            <a:r>
              <a:rPr lang="en-US" sz="2800" dirty="0" smtClean="0"/>
              <a:t> of CS</a:t>
            </a:r>
          </a:p>
          <a:p>
            <a:pPr marL="0" indent="0">
              <a:lnSpc>
                <a:spcPct val="150000"/>
              </a:lnSpc>
              <a:buNone/>
            </a:pPr>
            <a:r>
              <a:rPr lang="en-US" sz="2800" dirty="0" smtClean="0"/>
              <a:t>Sponsorship: ACM, SIGACT, SIGGRAPH</a:t>
            </a:r>
          </a:p>
          <a:p>
            <a:pPr marL="0" indent="0">
              <a:lnSpc>
                <a:spcPct val="150000"/>
              </a:lnSpc>
              <a:buNone/>
            </a:pPr>
            <a:r>
              <a:rPr lang="en-US" sz="2800" dirty="0" smtClean="0"/>
              <a:t>Students: Elsevier</a:t>
            </a:r>
          </a:p>
          <a:p>
            <a:pPr marL="0" indent="0">
              <a:lnSpc>
                <a:spcPct val="150000"/>
              </a:lnSpc>
              <a:buNone/>
            </a:pPr>
            <a:r>
              <a:rPr lang="en-US" sz="2800" dirty="0" smtClean="0"/>
              <a:t>Prizes: Mentor Graphics</a:t>
            </a:r>
          </a:p>
          <a:p>
            <a:pPr marL="0" indent="0">
              <a:lnSpc>
                <a:spcPct val="150000"/>
              </a:lnSpc>
              <a:buNone/>
            </a:pPr>
            <a:r>
              <a:rPr lang="en-US" sz="2800" dirty="0" smtClean="0"/>
              <a:t>Plenary speakers: RENCI</a:t>
            </a:r>
          </a:p>
          <a:p>
            <a:pPr marL="0" indent="0">
              <a:lnSpc>
                <a:spcPct val="150000"/>
              </a:lnSpc>
              <a:buNone/>
            </a:pPr>
            <a:r>
              <a:rPr lang="en-US" sz="2800" dirty="0" smtClean="0"/>
              <a:t>CG:APT workshops: </a:t>
            </a:r>
            <a:r>
              <a:rPr lang="en-US" sz="2800" dirty="0" err="1" smtClean="0"/>
              <a:t>Geomagic</a:t>
            </a:r>
            <a:r>
              <a:rPr lang="en-US" sz="2800" dirty="0" smtClean="0"/>
              <a:t>, NSF</a:t>
            </a:r>
          </a:p>
          <a:p>
            <a:pPr marL="0" indent="0">
              <a:lnSpc>
                <a:spcPct val="150000"/>
              </a:lnSpc>
              <a:buNone/>
            </a:pPr>
            <a:r>
              <a:rPr lang="en-US" sz="2800" dirty="0" smtClean="0"/>
              <a:t>USB wristbands: Springer </a:t>
            </a:r>
            <a:r>
              <a:rPr lang="en-US" sz="2800" dirty="0" err="1" smtClean="0"/>
              <a:t>Verlag</a:t>
            </a:r>
            <a:endParaRPr lang="en-US" sz="2800" dirty="0" smtClean="0"/>
          </a:p>
          <a:p>
            <a:pPr marL="0" indent="0">
              <a:buNone/>
            </a:pPr>
            <a:endParaRPr lang="en-US" dirty="0"/>
          </a:p>
        </p:txBody>
      </p:sp>
      <p:pic>
        <p:nvPicPr>
          <p:cNvPr id="5124" name="Picture 4" descr="http://socg2012.web.unc.edu/files/2012/05/sigact.jpg">
            <a:hlinkClick r:id="rId5"/>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29400" y="2019188"/>
            <a:ext cx="2236419" cy="1153708"/>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http://socg2012.web.unc.edu/files/2012/05/Elsevierlogo_15mm.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7557" y="3393002"/>
            <a:ext cx="1143000" cy="126102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ocg2012.web.unc.edu/files/2012/06/Geomagiclogo-Converted.jp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3600" y="4897090"/>
            <a:ext cx="2590800" cy="519864"/>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http://socg2012.web.unc.edu/files/2012/06/RENCI-Official-Logo1-300x1601.jpg">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48200" y="3913300"/>
            <a:ext cx="1725982" cy="9635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ocg2012.web.unc.edu/files/2012/05/Springer.gif">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57800" y="5610225"/>
            <a:ext cx="2000250" cy="561975"/>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http://socg2012.web.unc.edu/files/2012/06/MGC-Logo_PMS2012.jpg">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75463" y="3360436"/>
            <a:ext cx="1906688" cy="62799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socg2012.web.unc.edu/files/2012/06/logo-NSF-CMYK.jpg">
            <a:hlinkClick r:id="rId17"/>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543799" y="5448743"/>
            <a:ext cx="1409257" cy="140925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ACM logo">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213" y="-6002338"/>
            <a:ext cx="41148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http://www.cs.unc.edu/cms/resources/logos-1/unc.seal.lightblue.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707087" y="157462"/>
            <a:ext cx="1827313" cy="1827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340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2" name="Picture 12" descr="http://www.cs.unc.edu/cms/resources/logos-1/UNC_logo_542_png.png"/>
          <p:cNvPicPr>
            <a:picLocks noChangeAspect="1" noChangeArrowheads="1"/>
          </p:cNvPicPr>
          <p:nvPr/>
        </p:nvPicPr>
        <p:blipFill rotWithShape="1">
          <a:blip r:embed="rId2">
            <a:extLst>
              <a:ext uri="{28A0092B-C50C-407E-A947-70E740481C1C}">
                <a14:useLocalDpi xmlns:a14="http://schemas.microsoft.com/office/drawing/2010/main" val="0"/>
              </a:ext>
            </a:extLst>
          </a:blip>
          <a:srcRect r="78415"/>
          <a:stretch/>
        </p:blipFill>
        <p:spPr bwMode="auto">
          <a:xfrm>
            <a:off x="-152400" y="703484"/>
            <a:ext cx="4038600" cy="51877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838200"/>
            <a:ext cx="3733800" cy="4953000"/>
          </a:xfrm>
          <a:prstGeom prst="rect">
            <a:avLst/>
          </a:prstGeom>
          <a:solidFill>
            <a:srgbClr val="FFFFFF">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Special thanks to</a:t>
            </a:r>
            <a:endParaRPr lang="en-US" dirty="0"/>
          </a:p>
        </p:txBody>
      </p:sp>
      <p:sp>
        <p:nvSpPr>
          <p:cNvPr id="3" name="Content Placeholder 2"/>
          <p:cNvSpPr>
            <a:spLocks noGrp="1"/>
          </p:cNvSpPr>
          <p:nvPr>
            <p:ph idx="1"/>
          </p:nvPr>
        </p:nvSpPr>
        <p:spPr>
          <a:xfrm>
            <a:off x="457200" y="1143000"/>
            <a:ext cx="8229600" cy="5119994"/>
          </a:xfrm>
        </p:spPr>
        <p:txBody>
          <a:bodyPr>
            <a:normAutofit lnSpcReduction="10000"/>
          </a:bodyPr>
          <a:lstStyle/>
          <a:p>
            <a:pPr marL="0" indent="0">
              <a:lnSpc>
                <a:spcPct val="150000"/>
              </a:lnSpc>
              <a:buNone/>
            </a:pPr>
            <a:r>
              <a:rPr lang="en-US" sz="2800" dirty="0" smtClean="0"/>
              <a:t>Space, staff:  UNC Chapel Hill &amp; </a:t>
            </a:r>
            <a:r>
              <a:rPr lang="en-US" sz="2800" dirty="0" err="1" smtClean="0"/>
              <a:t>Dept</a:t>
            </a:r>
            <a:r>
              <a:rPr lang="en-US" sz="2800" dirty="0" smtClean="0"/>
              <a:t> of CS</a:t>
            </a:r>
            <a:endParaRPr lang="en-US" dirty="0"/>
          </a:p>
          <a:p>
            <a:pPr marL="800100" lvl="2" indent="0" fontAlgn="base">
              <a:buNone/>
            </a:pPr>
            <a:r>
              <a:rPr lang="en-US" b="1" dirty="0" smtClean="0"/>
              <a:t>Melissa Wood </a:t>
            </a:r>
            <a:br>
              <a:rPr lang="en-US" b="1" dirty="0" smtClean="0"/>
            </a:br>
            <a:r>
              <a:rPr lang="en-US" dirty="0" smtClean="0"/>
              <a:t>Director </a:t>
            </a:r>
            <a:r>
              <a:rPr lang="en-US" dirty="0"/>
              <a:t>of Research Support and </a:t>
            </a:r>
            <a:r>
              <a:rPr lang="en-US" dirty="0" smtClean="0"/>
              <a:t>Communications, </a:t>
            </a:r>
            <a:br>
              <a:rPr lang="en-US" dirty="0" smtClean="0"/>
            </a:br>
            <a:r>
              <a:rPr lang="en-US" dirty="0" smtClean="0"/>
              <a:t>and her staff: Kelli, Anna, Crystal</a:t>
            </a:r>
            <a:br>
              <a:rPr lang="en-US" dirty="0" smtClean="0"/>
            </a:br>
            <a:r>
              <a:rPr lang="en-US" dirty="0" smtClean="0"/>
              <a:t/>
            </a:r>
            <a:br>
              <a:rPr lang="en-US" dirty="0" smtClean="0"/>
            </a:br>
            <a:endParaRPr lang="en-US" dirty="0" smtClean="0"/>
          </a:p>
          <a:p>
            <a:pPr marL="800100" lvl="2" indent="0" fontAlgn="base">
              <a:buNone/>
            </a:pPr>
            <a:r>
              <a:rPr lang="en-US" dirty="0" smtClean="0"/>
              <a:t/>
            </a:r>
            <a:br>
              <a:rPr lang="en-US" dirty="0" smtClean="0"/>
            </a:br>
            <a:r>
              <a:rPr lang="en-US" dirty="0" smtClean="0"/>
              <a:t/>
            </a:r>
            <a:br>
              <a:rPr lang="en-US" dirty="0" smtClean="0"/>
            </a:br>
            <a:r>
              <a:rPr lang="en-US" b="1" dirty="0"/>
              <a:t>Brian </a:t>
            </a:r>
            <a:r>
              <a:rPr lang="en-US" b="1" dirty="0" smtClean="0"/>
              <a:t>White</a:t>
            </a:r>
            <a:br>
              <a:rPr lang="en-US" b="1" dirty="0" smtClean="0"/>
            </a:br>
            <a:r>
              <a:rPr lang="en-US" dirty="0" smtClean="0"/>
              <a:t>IT Director, and his staff: </a:t>
            </a:r>
            <a:r>
              <a:rPr lang="en-US" dirty="0" err="1" smtClean="0"/>
              <a:t>bil</a:t>
            </a:r>
            <a:r>
              <a:rPr lang="en-US" dirty="0" smtClean="0"/>
              <a:t>, David, Alan,…</a:t>
            </a:r>
            <a:endParaRPr lang="en-US" dirty="0"/>
          </a:p>
          <a:p>
            <a:pPr marL="800100" lvl="2" indent="0" fontAlgn="base">
              <a:buNone/>
            </a:pPr>
            <a:endParaRPr lang="en-US" dirty="0" smtClean="0"/>
          </a:p>
          <a:p>
            <a:pPr marL="800100" lvl="2" indent="0" fontAlgn="base">
              <a:buNone/>
            </a:pPr>
            <a:r>
              <a:rPr lang="en-US" dirty="0" smtClean="0"/>
              <a:t>Student volunteers: David, Vishal, Matt, Shawn, </a:t>
            </a:r>
          </a:p>
          <a:p>
            <a:pPr marL="800100" lvl="2" indent="0" fontAlgn="base">
              <a:buNone/>
            </a:pPr>
            <a:r>
              <a:rPr lang="en-US" dirty="0" smtClean="0"/>
              <a:t>Aram, </a:t>
            </a:r>
            <a:r>
              <a:rPr lang="en-US" dirty="0" err="1" smtClean="0"/>
              <a:t>Sajal</a:t>
            </a:r>
            <a:r>
              <a:rPr lang="en-US" dirty="0" smtClean="0"/>
              <a:t>, Clinton, Steve, </a:t>
            </a:r>
            <a:r>
              <a:rPr lang="en-US" dirty="0" err="1" smtClean="0"/>
              <a:t>Hina</a:t>
            </a:r>
            <a:r>
              <a:rPr lang="en-US" dirty="0" smtClean="0"/>
              <a:t>, </a:t>
            </a:r>
            <a:r>
              <a:rPr lang="en-US" dirty="0" err="1" smtClean="0"/>
              <a:t>Siddharth</a:t>
            </a:r>
            <a:endParaRPr lang="en-US" dirty="0" smtClean="0"/>
          </a:p>
        </p:txBody>
      </p:sp>
      <p:pic>
        <p:nvPicPr>
          <p:cNvPr id="5122" name="Picture 2" descr="ACM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3" y="-6002338"/>
            <a:ext cx="41148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http://www.cs.unc.edu/cms/resources/logos-1/unc.seal.lightblu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7087" y="157462"/>
            <a:ext cx="1827313" cy="1827313"/>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hoto o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916222"/>
            <a:ext cx="942975" cy="138112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hoto o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83706" y="2971800"/>
            <a:ext cx="942975" cy="138112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hoto o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26681" y="2971800"/>
            <a:ext cx="942975" cy="138112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photo o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69656" y="2981632"/>
            <a:ext cx="942975" cy="138112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photo o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681" y="3800474"/>
            <a:ext cx="942975"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541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by country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0584051"/>
              </p:ext>
            </p:extLst>
          </p:nvPr>
        </p:nvGraphicFramePr>
        <p:xfrm>
          <a:off x="685800" y="1447799"/>
          <a:ext cx="8153400" cy="5029200"/>
        </p:xfrm>
        <a:graphic>
          <a:graphicData uri="http://schemas.openxmlformats.org/drawingml/2006/table">
            <a:tbl>
              <a:tblPr>
                <a:tableStyleId>{5C22544A-7EE6-4342-B048-85BDC9FD1C3A}</a:tableStyleId>
              </a:tblPr>
              <a:tblGrid>
                <a:gridCol w="3084752"/>
                <a:gridCol w="1112630"/>
                <a:gridCol w="2825727"/>
                <a:gridCol w="1130291"/>
              </a:tblGrid>
              <a:tr h="457200">
                <a:tc>
                  <a:txBody>
                    <a:bodyPr/>
                    <a:lstStyle/>
                    <a:p>
                      <a:pPr algn="r" fontAlgn="b"/>
                      <a:r>
                        <a:rPr lang="en-US" sz="2400" u="none" strike="noStrike" dirty="0">
                          <a:effectLst/>
                        </a:rPr>
                        <a:t>United </a:t>
                      </a:r>
                      <a:r>
                        <a:rPr lang="en-US" sz="2400" u="none" strike="noStrike" dirty="0" smtClean="0">
                          <a:effectLst/>
                        </a:rPr>
                        <a:t>States</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119</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Switzerland</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3</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Germany</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19</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Brazil</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2</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France</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11</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Japan</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2</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Canada</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8</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a:effectLst/>
                        </a:rPr>
                        <a:t>Korea, Republic </a:t>
                      </a:r>
                      <a:r>
                        <a:rPr lang="en-US" sz="2400" u="none" strike="noStrike" dirty="0" smtClean="0">
                          <a:effectLst/>
                        </a:rPr>
                        <a:t>of</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2</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Israel</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7</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a:effectLst/>
                        </a:rPr>
                        <a:t>United </a:t>
                      </a:r>
                      <a:r>
                        <a:rPr lang="en-US" sz="2400" u="none" strike="noStrike" dirty="0" smtClean="0">
                          <a:effectLst/>
                        </a:rPr>
                        <a:t>Kingdom</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2</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Denmark</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4</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Australia</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1</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Netherlands</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4</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China</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1</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Austria</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3</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a:effectLst/>
                        </a:rPr>
                        <a:t>Czech </a:t>
                      </a:r>
                      <a:r>
                        <a:rPr lang="en-US" sz="2400" u="none" strike="noStrike" dirty="0" smtClean="0">
                          <a:effectLst/>
                        </a:rPr>
                        <a:t>Republic</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1</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smtClean="0">
                          <a:effectLst/>
                        </a:rPr>
                        <a:t>Greece</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3</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Norway</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1</a:t>
                      </a:r>
                      <a:endParaRPr lang="en-US" sz="2400" b="0" i="0" u="none" strike="noStrike">
                        <a:solidFill>
                          <a:srgbClr val="000000"/>
                        </a:solidFill>
                        <a:effectLst/>
                        <a:latin typeface="Calibri"/>
                      </a:endParaRPr>
                    </a:p>
                  </a:txBody>
                  <a:tcPr marL="9525" marR="9525" marT="9525" marB="0" anchor="b"/>
                </a:tc>
              </a:tr>
              <a:tr h="457200">
                <a:tc>
                  <a:txBody>
                    <a:bodyPr/>
                    <a:lstStyle/>
                    <a:p>
                      <a:pPr algn="r" fontAlgn="b"/>
                      <a:r>
                        <a:rPr lang="en-US" sz="2400" u="none" strike="noStrike" dirty="0">
                          <a:effectLst/>
                        </a:rPr>
                        <a:t>Hong </a:t>
                      </a:r>
                      <a:r>
                        <a:rPr lang="en-US" sz="2400" u="none" strike="noStrike" dirty="0" smtClean="0">
                          <a:effectLst/>
                        </a:rPr>
                        <a:t>Kong</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a:effectLst/>
                        </a:rPr>
                        <a:t>3</a:t>
                      </a:r>
                      <a:endParaRPr lang="en-US" sz="2400" b="0" i="0" u="none" strike="noStrike">
                        <a:solidFill>
                          <a:srgbClr val="000000"/>
                        </a:solidFill>
                        <a:effectLst/>
                        <a:latin typeface="Calibri"/>
                      </a:endParaRPr>
                    </a:p>
                  </a:txBody>
                  <a:tcPr marL="9525" marR="9525" marT="9525" marB="0" anchor="b"/>
                </a:tc>
                <a:tc>
                  <a:txBody>
                    <a:bodyPr/>
                    <a:lstStyle/>
                    <a:p>
                      <a:pPr algn="l" fontAlgn="b"/>
                      <a:endParaRPr lang="en-US" sz="2400" b="0" i="0" u="none" strike="noStrike">
                        <a:solidFill>
                          <a:srgbClr val="000000"/>
                        </a:solidFill>
                        <a:effectLst/>
                        <a:latin typeface="Calibri"/>
                      </a:endParaRPr>
                    </a:p>
                  </a:txBody>
                  <a:tcPr marL="9525" marR="9525" marT="9525" marB="0" anchor="b"/>
                </a:tc>
                <a:tc>
                  <a:txBody>
                    <a:bodyPr/>
                    <a:lstStyle/>
                    <a:p>
                      <a:pPr algn="l" fontAlgn="b"/>
                      <a:endParaRPr lang="en-US" sz="2400" b="0" i="0" u="none" strike="noStrike">
                        <a:solidFill>
                          <a:srgbClr val="000000"/>
                        </a:solidFill>
                        <a:effectLst/>
                        <a:latin typeface="Calibri"/>
                      </a:endParaRPr>
                    </a:p>
                  </a:txBody>
                  <a:tcPr marL="9525" marR="9525" marT="9525" marB="0" anchor="b"/>
                </a:tc>
              </a:tr>
              <a:tr h="457200">
                <a:tc>
                  <a:txBody>
                    <a:bodyPr/>
                    <a:lstStyle/>
                    <a:p>
                      <a:pPr algn="l" fontAlgn="b"/>
                      <a:endParaRPr lang="en-US" sz="2400" b="0" i="0" u="none" strike="noStrike">
                        <a:solidFill>
                          <a:srgbClr val="000000"/>
                        </a:solidFill>
                        <a:effectLst/>
                        <a:latin typeface="Calibri"/>
                      </a:endParaRPr>
                    </a:p>
                  </a:txBody>
                  <a:tcPr marL="9525" marR="9525" marT="9525" marB="0" anchor="b"/>
                </a:tc>
                <a:tc>
                  <a:txBody>
                    <a:bodyPr/>
                    <a:lstStyle/>
                    <a:p>
                      <a:pPr algn="l" fontAlgn="b"/>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b="1" u="none" strike="noStrike" dirty="0" smtClean="0">
                          <a:effectLst/>
                        </a:rPr>
                        <a:t>TOTAL</a:t>
                      </a:r>
                      <a:endParaRPr lang="en-US" sz="2400" b="1" i="0" u="none" strike="noStrike" dirty="0">
                        <a:solidFill>
                          <a:srgbClr val="000000"/>
                        </a:solidFill>
                        <a:effectLst/>
                        <a:latin typeface="Calibri"/>
                      </a:endParaRPr>
                    </a:p>
                  </a:txBody>
                  <a:tcPr marL="9525" marR="9525" marT="9525" marB="0" anchor="b"/>
                </a:tc>
                <a:tc>
                  <a:txBody>
                    <a:bodyPr/>
                    <a:lstStyle/>
                    <a:p>
                      <a:pPr algn="r" fontAlgn="b"/>
                      <a:r>
                        <a:rPr lang="en-US" sz="2400" b="1" u="none" strike="noStrike" dirty="0" smtClean="0">
                          <a:effectLst/>
                        </a:rPr>
                        <a:t>196</a:t>
                      </a:r>
                      <a:endParaRPr lang="en-US" sz="2400" b="1"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71736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types &amp; income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08260025"/>
              </p:ext>
            </p:extLst>
          </p:nvPr>
        </p:nvGraphicFramePr>
        <p:xfrm>
          <a:off x="914400" y="1371600"/>
          <a:ext cx="7315200" cy="4876803"/>
        </p:xfrm>
        <a:graphic>
          <a:graphicData uri="http://schemas.openxmlformats.org/drawingml/2006/table">
            <a:tbl>
              <a:tblPr>
                <a:tableStyleId>{5C22544A-7EE6-4342-B048-85BDC9FD1C3A}</a:tableStyleId>
              </a:tblPr>
              <a:tblGrid>
                <a:gridCol w="4648200"/>
                <a:gridCol w="838200"/>
                <a:gridCol w="1828800"/>
              </a:tblGrid>
              <a:tr h="541867">
                <a:tc>
                  <a:txBody>
                    <a:bodyPr/>
                    <a:lstStyle/>
                    <a:p>
                      <a:pPr algn="r" fontAlgn="ctr"/>
                      <a:r>
                        <a:rPr lang="en-US" sz="2800" u="none" strike="noStrike">
                          <a:effectLst/>
                        </a:rPr>
                        <a:t>non-ACM Member CG Week</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44</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$15,452.00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a:effectLst/>
                        </a:rPr>
                        <a:t>ACM Member CG Week</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54</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$14,027.50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a:effectLst/>
                        </a:rPr>
                        <a:t>ACM Member SoCG only</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2</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$445.50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a:effectLst/>
                        </a:rPr>
                        <a:t>CG:APT only</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6</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$1,456.50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a:effectLst/>
                        </a:rPr>
                        <a:t>One day in CG Week</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7</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$750.00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a:effectLst/>
                        </a:rPr>
                        <a:t>Student CG Week</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81</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$13,423.00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a:effectLst/>
                        </a:rPr>
                        <a:t>Student SoCG only</a:t>
                      </a:r>
                      <a:endParaRPr lang="en-US" sz="2800" b="0" i="0" u="none" strike="noStrike">
                        <a:solidFill>
                          <a:srgbClr val="000000"/>
                        </a:solidFill>
                        <a:effectLst/>
                        <a:latin typeface="Arial"/>
                      </a:endParaRPr>
                    </a:p>
                  </a:txBody>
                  <a:tcPr marL="9525" marR="9525" marT="9525" marB="0" anchor="ctr"/>
                </a:tc>
                <a:tc>
                  <a:txBody>
                    <a:bodyPr/>
                    <a:lstStyle/>
                    <a:p>
                      <a:pPr algn="r" fontAlgn="ctr"/>
                      <a:r>
                        <a:rPr lang="en-US" sz="2800" u="none" strike="noStrike">
                          <a:effectLst/>
                        </a:rPr>
                        <a:t>1</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$262.00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u="none" strike="noStrike" dirty="0">
                          <a:effectLst/>
                        </a:rPr>
                        <a:t>Student CG:APT only</a:t>
                      </a:r>
                      <a:endParaRPr lang="en-US" sz="2800" b="0" i="0" u="none" strike="noStrike" dirty="0">
                        <a:solidFill>
                          <a:srgbClr val="000000"/>
                        </a:solidFill>
                        <a:effectLst/>
                        <a:latin typeface="Arial"/>
                      </a:endParaRPr>
                    </a:p>
                  </a:txBody>
                  <a:tcPr marL="9525" marR="9525" marT="9525" marB="0" anchor="ctr"/>
                </a:tc>
                <a:tc>
                  <a:txBody>
                    <a:bodyPr/>
                    <a:lstStyle/>
                    <a:p>
                      <a:pPr algn="r" fontAlgn="ctr"/>
                      <a:r>
                        <a:rPr lang="en-US" sz="2800" u="none" strike="noStrike">
                          <a:effectLst/>
                        </a:rPr>
                        <a:t>1</a:t>
                      </a:r>
                      <a:endParaRPr lang="en-US" sz="2800" b="0" i="0" u="none" strike="noStrike">
                        <a:solidFill>
                          <a:srgbClr val="000000"/>
                        </a:solidFill>
                        <a:effectLst/>
                        <a:latin typeface="Calibri"/>
                      </a:endParaRPr>
                    </a:p>
                  </a:txBody>
                  <a:tcPr marL="9525" marR="9525" marT="9525" marB="0" anchor="ctr"/>
                </a:tc>
                <a:tc>
                  <a:txBody>
                    <a:bodyPr/>
                    <a:lstStyle/>
                    <a:p>
                      <a:pPr algn="r" fontAlgn="ctr"/>
                      <a:r>
                        <a:rPr lang="en-US" sz="2800" u="none" strike="noStrike">
                          <a:effectLst/>
                        </a:rPr>
                        <a:t>$75.00 </a:t>
                      </a:r>
                      <a:endParaRPr lang="en-US" sz="2800" b="0" i="0" u="none" strike="noStrike">
                        <a:solidFill>
                          <a:srgbClr val="000000"/>
                        </a:solidFill>
                        <a:effectLst/>
                        <a:latin typeface="Arial"/>
                      </a:endParaRPr>
                    </a:p>
                  </a:txBody>
                  <a:tcPr marL="9525" marR="9525" marT="9525" marB="0" anchor="ctr"/>
                </a:tc>
              </a:tr>
              <a:tr h="541867">
                <a:tc>
                  <a:txBody>
                    <a:bodyPr/>
                    <a:lstStyle/>
                    <a:p>
                      <a:pPr algn="r" fontAlgn="ctr"/>
                      <a:r>
                        <a:rPr lang="en-US" sz="2800" b="1" u="none" strike="noStrike" dirty="0">
                          <a:effectLst/>
                        </a:rPr>
                        <a:t>TOTAL</a:t>
                      </a:r>
                      <a:endParaRPr lang="en-US" sz="2800" b="1" i="0" u="none" strike="noStrike" dirty="0">
                        <a:solidFill>
                          <a:srgbClr val="000000"/>
                        </a:solidFill>
                        <a:effectLst/>
                        <a:latin typeface="Arial"/>
                      </a:endParaRPr>
                    </a:p>
                  </a:txBody>
                  <a:tcPr marL="9525" marR="9525" marT="9525" marB="0" anchor="ctr"/>
                </a:tc>
                <a:tc>
                  <a:txBody>
                    <a:bodyPr/>
                    <a:lstStyle/>
                    <a:p>
                      <a:pPr algn="r" fontAlgn="ctr"/>
                      <a:r>
                        <a:rPr lang="en-US" sz="2800" b="1" u="none" strike="noStrike" dirty="0">
                          <a:effectLst/>
                        </a:rPr>
                        <a:t>196</a:t>
                      </a:r>
                      <a:endParaRPr lang="en-US" sz="2800" b="1" i="0" u="none" strike="noStrike" dirty="0">
                        <a:solidFill>
                          <a:srgbClr val="000000"/>
                        </a:solidFill>
                        <a:effectLst/>
                        <a:latin typeface="Calibri"/>
                      </a:endParaRPr>
                    </a:p>
                  </a:txBody>
                  <a:tcPr marL="9525" marR="9525" marT="9525" marB="0" anchor="ctr"/>
                </a:tc>
                <a:tc>
                  <a:txBody>
                    <a:bodyPr/>
                    <a:lstStyle/>
                    <a:p>
                      <a:pPr algn="r" fontAlgn="ctr"/>
                      <a:r>
                        <a:rPr lang="en-US" sz="2800" b="1" u="none" strike="noStrike" dirty="0">
                          <a:effectLst/>
                        </a:rPr>
                        <a:t>$45,891.50 </a:t>
                      </a:r>
                      <a:endParaRPr lang="en-US" sz="2800" b="1" i="0" u="none" strike="noStrike" dirty="0">
                        <a:solidFill>
                          <a:srgbClr val="000000"/>
                        </a:solidFill>
                        <a:effectLst/>
                        <a:latin typeface="Arial"/>
                      </a:endParaRPr>
                    </a:p>
                  </a:txBody>
                  <a:tcPr marL="9525" marR="9525" marT="9525" marB="0" anchor="ctr"/>
                </a:tc>
              </a:tr>
            </a:tbl>
          </a:graphicData>
        </a:graphic>
      </p:graphicFrame>
    </p:spTree>
    <p:extLst>
      <p:ext uri="{BB962C8B-B14F-4D97-AF65-F5344CB8AC3E}">
        <p14:creationId xmlns:p14="http://schemas.microsoft.com/office/powerpoint/2010/main" val="3426462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budget items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111636"/>
              </p:ext>
            </p:extLst>
          </p:nvPr>
        </p:nvGraphicFramePr>
        <p:xfrm>
          <a:off x="5029200" y="1219200"/>
          <a:ext cx="3429000" cy="5182541"/>
        </p:xfrm>
        <a:graphic>
          <a:graphicData uri="http://schemas.openxmlformats.org/drawingml/2006/table">
            <a:tbl>
              <a:tblPr>
                <a:tableStyleId>{5C22544A-7EE6-4342-B048-85BDC9FD1C3A}</a:tableStyleId>
              </a:tblPr>
              <a:tblGrid>
                <a:gridCol w="2590800"/>
                <a:gridCol w="838200"/>
              </a:tblGrid>
              <a:tr h="398657">
                <a:tc>
                  <a:txBody>
                    <a:bodyPr/>
                    <a:lstStyle/>
                    <a:p>
                      <a:pPr algn="ctr" fontAlgn="b"/>
                      <a:r>
                        <a:rPr lang="en-US" sz="2400" i="1" u="none" strike="noStrike" dirty="0">
                          <a:effectLst/>
                        </a:rPr>
                        <a:t>categories</a:t>
                      </a:r>
                      <a:endParaRPr lang="en-US" sz="2400" b="0" i="1" u="none" strike="noStrike" dirty="0">
                        <a:solidFill>
                          <a:srgbClr val="000000"/>
                        </a:solidFill>
                        <a:effectLst/>
                        <a:latin typeface="Calibri"/>
                      </a:endParaRPr>
                    </a:p>
                  </a:txBody>
                  <a:tcPr marL="9525" marR="9525" marT="9525" marB="0" anchor="b"/>
                </a:tc>
                <a:tc>
                  <a:txBody>
                    <a:bodyPr/>
                    <a:lstStyle/>
                    <a:p>
                      <a:pPr algn="ctr" fontAlgn="b"/>
                      <a:r>
                        <a:rPr lang="en-US" sz="2400" i="1" u="none" strike="noStrike" dirty="0">
                          <a:effectLst/>
                        </a:rPr>
                        <a:t>K$</a:t>
                      </a:r>
                      <a:endParaRPr lang="en-US" sz="2400" b="0" i="1"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a:effectLst/>
                        </a:rPr>
                        <a:t>ACM food</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10.0</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a:effectLst/>
                        </a:rPr>
                        <a:t>CG:APT food</a:t>
                      </a:r>
                      <a:endParaRPr lang="en-US" sz="2400" b="0" i="0" u="none" strike="noStrike">
                        <a:solidFill>
                          <a:srgbClr val="000000"/>
                        </a:solidFill>
                        <a:effectLst/>
                        <a:latin typeface="Calibri"/>
                      </a:endParaRPr>
                    </a:p>
                  </a:txBody>
                  <a:tcPr marL="9525" marR="9525" marT="9525" marB="0" anchor="b"/>
                </a:tc>
                <a:tc>
                  <a:txBody>
                    <a:bodyPr/>
                    <a:lstStyle/>
                    <a:p>
                      <a:pPr algn="r" fontAlgn="b"/>
                      <a:r>
                        <a:rPr lang="en-US" sz="2400" u="none" strike="noStrike" dirty="0">
                          <a:effectLst/>
                        </a:rPr>
                        <a:t>9.8</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Banquet </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a:effectLst/>
                        </a:rPr>
                        <a:t>9.2</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Dorm</a:t>
                      </a:r>
                      <a:r>
                        <a:rPr lang="en-US" sz="2400" u="none" strike="noStrike" baseline="0" dirty="0" smtClean="0">
                          <a:effectLst/>
                        </a:rPr>
                        <a:t> </a:t>
                      </a:r>
                      <a:r>
                        <a:rPr lang="en-US" sz="2400" u="none" strike="noStrike" baseline="0" dirty="0" err="1" smtClean="0">
                          <a:effectLst/>
                        </a:rPr>
                        <a:t>accomm</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a:effectLst/>
                        </a:rPr>
                        <a:t>8.6</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Invited speakers</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5.0</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ACM</a:t>
                      </a:r>
                      <a:r>
                        <a:rPr lang="en-US" sz="2400" u="none" strike="noStrike" baseline="0" dirty="0" smtClean="0">
                          <a:effectLst/>
                        </a:rPr>
                        <a:t> </a:t>
                      </a:r>
                      <a:r>
                        <a:rPr lang="en-US" sz="2400" u="none" strike="noStrike" dirty="0" smtClean="0">
                          <a:effectLst/>
                        </a:rPr>
                        <a:t>proceedings</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a:effectLst/>
                        </a:rPr>
                        <a:t>4.3</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a:effectLst/>
                        </a:rPr>
                        <a:t>ACM </a:t>
                      </a:r>
                      <a:r>
                        <a:rPr lang="en-US" sz="2400" u="none" strike="noStrike" dirty="0" smtClean="0">
                          <a:effectLst/>
                        </a:rPr>
                        <a:t>SIG</a:t>
                      </a:r>
                      <a:r>
                        <a:rPr lang="en-US" sz="2400" u="none" strike="noStrike" baseline="0" dirty="0" smtClean="0">
                          <a:effectLst/>
                        </a:rPr>
                        <a:t> </a:t>
                      </a:r>
                      <a:r>
                        <a:rPr lang="en-US" sz="2400" u="none" strike="noStrike" dirty="0" smtClean="0">
                          <a:effectLst/>
                        </a:rPr>
                        <a:t>fees</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a:effectLst/>
                        </a:rPr>
                        <a:t>3.2</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ACM contingency</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2.0</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Administration </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2.0</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err="1" smtClean="0">
                          <a:effectLst/>
                        </a:rPr>
                        <a:t>Reg</a:t>
                      </a:r>
                      <a:r>
                        <a:rPr lang="en-US" sz="2400" u="none" strike="noStrike" baseline="0" dirty="0" smtClean="0">
                          <a:effectLst/>
                        </a:rPr>
                        <a:t> </a:t>
                      </a:r>
                      <a:r>
                        <a:rPr lang="en-US" sz="2400" u="none" strike="noStrike" dirty="0" smtClean="0">
                          <a:effectLst/>
                        </a:rPr>
                        <a:t>online</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a:effectLst/>
                        </a:rPr>
                        <a:t>1.5</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u="none" strike="noStrike" dirty="0" smtClean="0">
                          <a:effectLst/>
                        </a:rPr>
                        <a:t>Transportation </a:t>
                      </a:r>
                      <a:endParaRPr lang="en-US" sz="2400" b="0" i="0" u="none" strike="noStrike" dirty="0">
                        <a:solidFill>
                          <a:srgbClr val="000000"/>
                        </a:solidFill>
                        <a:effectLst/>
                        <a:latin typeface="Calibri"/>
                      </a:endParaRPr>
                    </a:p>
                  </a:txBody>
                  <a:tcPr marL="9525" marR="9525" marT="9525" marB="0" anchor="b"/>
                </a:tc>
                <a:tc>
                  <a:txBody>
                    <a:bodyPr/>
                    <a:lstStyle/>
                    <a:p>
                      <a:pPr algn="r" fontAlgn="b"/>
                      <a:r>
                        <a:rPr lang="en-US" sz="2400" u="none" strike="noStrike" dirty="0" smtClean="0">
                          <a:effectLst/>
                        </a:rPr>
                        <a:t>1.0</a:t>
                      </a:r>
                      <a:endParaRPr lang="en-US" sz="2400" b="0" i="0" u="none" strike="noStrike" dirty="0">
                        <a:solidFill>
                          <a:srgbClr val="000000"/>
                        </a:solidFill>
                        <a:effectLst/>
                        <a:latin typeface="Calibri"/>
                      </a:endParaRPr>
                    </a:p>
                  </a:txBody>
                  <a:tcPr marL="9525" marR="9525" marT="9525" marB="0" anchor="b"/>
                </a:tc>
              </a:tr>
              <a:tr h="398657">
                <a:tc>
                  <a:txBody>
                    <a:bodyPr/>
                    <a:lstStyle/>
                    <a:p>
                      <a:pPr algn="l" fontAlgn="b"/>
                      <a:r>
                        <a:rPr lang="en-US" sz="2400" b="1" i="0" u="none" strike="noStrike" dirty="0" smtClean="0">
                          <a:solidFill>
                            <a:srgbClr val="000000"/>
                          </a:solidFill>
                          <a:effectLst/>
                          <a:latin typeface="Calibri"/>
                        </a:rPr>
                        <a:t>TOTAL</a:t>
                      </a:r>
                      <a:endParaRPr lang="en-US" sz="2400" b="1" i="0" u="none" strike="noStrike" dirty="0">
                        <a:solidFill>
                          <a:srgbClr val="000000"/>
                        </a:solidFill>
                        <a:effectLst/>
                        <a:latin typeface="Calibri"/>
                      </a:endParaRPr>
                    </a:p>
                  </a:txBody>
                  <a:tcPr marL="9525" marR="9525" marT="9525" marB="0" anchor="b"/>
                </a:tc>
                <a:tc>
                  <a:txBody>
                    <a:bodyPr/>
                    <a:lstStyle/>
                    <a:p>
                      <a:pPr algn="r" fontAlgn="b"/>
                      <a:r>
                        <a:rPr lang="en-US" sz="2400" b="1" u="none" strike="noStrike" dirty="0">
                          <a:effectLst/>
                        </a:rPr>
                        <a:t>56.6</a:t>
                      </a:r>
                      <a:endParaRPr lang="en-US" sz="2400" b="1" i="0" u="none" strike="noStrike" dirty="0">
                        <a:solidFill>
                          <a:srgbClr val="000000"/>
                        </a:solidFill>
                        <a:effectLst/>
                        <a:latin typeface="Calibri"/>
                      </a:endParaRPr>
                    </a:p>
                  </a:txBody>
                  <a:tcPr marL="9525" marR="9525" marT="9525" marB="0" anchor="b"/>
                </a:tc>
              </a:tr>
            </a:tbl>
          </a:graphicData>
        </a:graphic>
      </p:graphicFrame>
      <p:graphicFrame>
        <p:nvGraphicFramePr>
          <p:cNvPr id="5" name="Chart 4"/>
          <p:cNvGraphicFramePr>
            <a:graphicFrameLocks/>
          </p:cNvGraphicFramePr>
          <p:nvPr>
            <p:extLst>
              <p:ext uri="{D42A27DB-BD31-4B8C-83A1-F6EECF244321}">
                <p14:modId xmlns:p14="http://schemas.microsoft.com/office/powerpoint/2010/main" val="2317790851"/>
              </p:ext>
            </p:extLst>
          </p:nvPr>
        </p:nvGraphicFramePr>
        <p:xfrm>
          <a:off x="0" y="1066800"/>
          <a:ext cx="48006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8800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sz="2400" dirty="0" smtClean="0"/>
              <a:t>Organizational </a:t>
            </a:r>
            <a:r>
              <a:rPr lang="en-US" sz="2400" dirty="0" smtClean="0"/>
              <a:t>thoughts (added)</a:t>
            </a:r>
            <a:endParaRPr lang="en-US" sz="2400" dirty="0"/>
          </a:p>
        </p:txBody>
      </p:sp>
      <p:sp>
        <p:nvSpPr>
          <p:cNvPr id="3" name="Content Placeholder 2"/>
          <p:cNvSpPr>
            <a:spLocks noGrp="1"/>
          </p:cNvSpPr>
          <p:nvPr>
            <p:ph idx="1"/>
          </p:nvPr>
        </p:nvSpPr>
        <p:spPr>
          <a:xfrm>
            <a:off x="457200" y="685800"/>
            <a:ext cx="8229600" cy="6019800"/>
          </a:xfrm>
        </p:spPr>
        <p:txBody>
          <a:bodyPr>
            <a:noAutofit/>
          </a:bodyPr>
          <a:lstStyle/>
          <a:p>
            <a:pPr marL="228600" indent="-228600"/>
            <a:r>
              <a:rPr lang="en-US" sz="1100" dirty="0"/>
              <a:t>Young Researchers’ Forum and student presentation prize dramatically increased student participation.  Definite win; thanks to </a:t>
            </a:r>
            <a:r>
              <a:rPr lang="en-US" sz="1100" dirty="0" err="1"/>
              <a:t>Sandor</a:t>
            </a:r>
            <a:r>
              <a:rPr lang="en-US" sz="1100" dirty="0"/>
              <a:t>.  I had put the YRF in a 60-seat room, which early in the week was nearly full, giving it a good feeling of energy.</a:t>
            </a:r>
          </a:p>
          <a:p>
            <a:pPr marL="228600" indent="-228600"/>
            <a:r>
              <a:rPr lang="en-US" sz="1100" dirty="0" smtClean="0"/>
              <a:t>We </a:t>
            </a:r>
            <a:r>
              <a:rPr lang="en-US" sz="1100" dirty="0"/>
              <a:t>had too many workshops, but all of high quality, and all added to the event.  If anything, I would have changed it so that the plenary speakers each tied into a workshop, as Chris Bishop did and </a:t>
            </a:r>
            <a:r>
              <a:rPr lang="en-US" sz="1100" dirty="0" err="1"/>
              <a:t>Rien</a:t>
            </a:r>
            <a:r>
              <a:rPr lang="en-US" sz="1100" dirty="0"/>
              <a:t> van de </a:t>
            </a:r>
            <a:r>
              <a:rPr lang="en-US" sz="1100" dirty="0" err="1"/>
              <a:t>Weijgaert</a:t>
            </a:r>
            <a:r>
              <a:rPr lang="en-US" sz="1100" dirty="0"/>
              <a:t> sort of did (after his workshop completed.) </a:t>
            </a:r>
            <a:r>
              <a:rPr lang="en-US" sz="1100" dirty="0" smtClean="0"/>
              <a:t>These were organized before the workshops, however.  The </a:t>
            </a:r>
            <a:r>
              <a:rPr lang="en-US" sz="1100" dirty="0"/>
              <a:t>plenary talks do give the only time at which everyone can be expected to be there, so anchor the fast forward session. </a:t>
            </a:r>
            <a:r>
              <a:rPr lang="en-US" sz="1100" dirty="0" smtClean="0"/>
              <a:t>F</a:t>
            </a:r>
            <a:r>
              <a:rPr lang="en-US" sz="1100" dirty="0" smtClean="0"/>
              <a:t>ast </a:t>
            </a:r>
            <a:r>
              <a:rPr lang="en-US" sz="1100" dirty="0"/>
              <a:t>forward was almost required to give attendees an overview of what was on offer for the afternoon parallel sessions.  Letting all YRF speakers introduce their talks gave them exposure. </a:t>
            </a:r>
            <a:endParaRPr lang="en-US" sz="1100" dirty="0" smtClean="0"/>
          </a:p>
          <a:p>
            <a:pPr marL="228600" indent="-228600"/>
            <a:r>
              <a:rPr lang="en-US" sz="1100" dirty="0" smtClean="0"/>
              <a:t>Workshops </a:t>
            </a:r>
            <a:r>
              <a:rPr lang="en-US" sz="1100" dirty="0" smtClean="0"/>
              <a:t>were not forced to a fixed schedule, just shifted slightly to overlap breaks. </a:t>
            </a:r>
            <a:r>
              <a:rPr lang="en-US" sz="1100" dirty="0"/>
              <a:t>I had feared that too many had long </a:t>
            </a:r>
            <a:r>
              <a:rPr lang="en-US" sz="1100" dirty="0" smtClean="0"/>
              <a:t>talks, and some people have suggested that we would need more synchronizing, but it seemed to work to let people vote with their feet.  </a:t>
            </a:r>
          </a:p>
          <a:p>
            <a:pPr marL="228600" indent="-228600"/>
            <a:r>
              <a:rPr lang="en-US" sz="1100" dirty="0" smtClean="0"/>
              <a:t>Some sponsors jumped at the chance of supporting students or prizes.  I aimed for a number of smaller donations (1–4K$) by contacting people with a shopping list: </a:t>
            </a:r>
            <a:r>
              <a:rPr lang="en-US" sz="1100" dirty="0"/>
              <a:t>$w for prizes, </a:t>
            </a:r>
            <a:r>
              <a:rPr lang="en-US" sz="1100" dirty="0" smtClean="0"/>
              <a:t>$x for student registration discounts or banquet tickets, $y for an invited speaker sponsorship or $z for speaker registration discounts for workshops. </a:t>
            </a:r>
            <a:r>
              <a:rPr lang="en-US" sz="1100" dirty="0"/>
              <a:t>Workshop abstracts were helpful in soliciting donations from sponsors; those who sent abstracts at the last minute wound up not getting as much sponsored benefits. </a:t>
            </a:r>
            <a:endParaRPr lang="en-US" sz="1100" dirty="0" smtClean="0"/>
          </a:p>
          <a:p>
            <a:pPr marL="228600" indent="-228600"/>
            <a:r>
              <a:rPr lang="en-US" sz="1100" dirty="0" smtClean="0"/>
              <a:t>UNC </a:t>
            </a:r>
            <a:r>
              <a:rPr lang="en-US" sz="1100" dirty="0"/>
              <a:t>and UNC CS provided all space  and AV equipment rent-free, a significant savings over last year.  Dorm accommodation is still appealing: the 58 in dorms were 15 non-students, 43 students</a:t>
            </a:r>
            <a:r>
              <a:rPr lang="en-US" sz="1100" dirty="0" smtClean="0"/>
              <a:t>. </a:t>
            </a:r>
            <a:r>
              <a:rPr lang="en-US" sz="1100" dirty="0"/>
              <a:t>I had not considered the benefits of our lobby space until I saw how effectively it was used each afternoon. Plan space for informal discussions (&amp; food) even during workshop sessions. </a:t>
            </a:r>
          </a:p>
          <a:p>
            <a:pPr marL="228600" indent="-228600"/>
            <a:r>
              <a:rPr lang="en-US" sz="1100" dirty="0" smtClean="0"/>
              <a:t>The UNC staff took care of many, many details that made things go smoothly or saved money: signs outside each session with daily schedules, signs to rooms, printing names on both sides of the badges,  multiple food stations (including letting catering know that they should mix bagels on the trays), food preparation (making our own fruit parfait or salads instead of catering),  tech staff in each session …  Their work was a valuable contribution. </a:t>
            </a:r>
          </a:p>
          <a:p>
            <a:pPr marL="228600" indent="-228600"/>
            <a:r>
              <a:rPr lang="en-US" sz="1100" dirty="0" smtClean="0"/>
              <a:t>The arrangement of taxis to the airport was begun informally at the last minute by one of the staff and quickly beca</a:t>
            </a:r>
            <a:r>
              <a:rPr lang="en-US" sz="1100" dirty="0"/>
              <a:t>me a more formal thing.  We could have done better by planning for that earlier</a:t>
            </a:r>
            <a:r>
              <a:rPr lang="en-US" sz="1100" dirty="0" smtClean="0"/>
              <a:t>.</a:t>
            </a:r>
          </a:p>
          <a:p>
            <a:pPr marL="228600" indent="-228600"/>
            <a:r>
              <a:rPr lang="en-US" sz="1100" dirty="0"/>
              <a:t>Print proceedings </a:t>
            </a:r>
            <a:r>
              <a:rPr lang="en-US" sz="1100" dirty="0" smtClean="0"/>
              <a:t>demand was low </a:t>
            </a:r>
            <a:r>
              <a:rPr lang="en-US" sz="1100" dirty="0"/>
              <a:t>(we sold </a:t>
            </a:r>
            <a:r>
              <a:rPr lang="en-US" sz="1100" dirty="0" smtClean="0"/>
              <a:t>25 </a:t>
            </a:r>
            <a:r>
              <a:rPr lang="en-US" sz="1100" dirty="0"/>
              <a:t>of 100) since we had USBs.  ACM proceedings prices have gone up – it would have been $6.7K for 200, so we ordered 100 at $4.2K, which </a:t>
            </a:r>
            <a:r>
              <a:rPr lang="en-US" sz="1100" dirty="0" smtClean="0"/>
              <a:t>was </a:t>
            </a:r>
            <a:r>
              <a:rPr lang="en-US" sz="1100" dirty="0"/>
              <a:t>the </a:t>
            </a:r>
            <a:r>
              <a:rPr lang="en-US" sz="1100" dirty="0" smtClean="0"/>
              <a:t>price </a:t>
            </a:r>
            <a:r>
              <a:rPr lang="en-US" sz="1100" dirty="0"/>
              <a:t>to have ACM make 200 USB sticks.  Donated USBs let us offer both.</a:t>
            </a:r>
          </a:p>
          <a:p>
            <a:pPr marL="228600" indent="-228600"/>
            <a:r>
              <a:rPr lang="en-US" sz="1100" dirty="0" smtClean="0"/>
              <a:t>We had to process </a:t>
            </a:r>
            <a:r>
              <a:rPr lang="en-US" sz="1100" dirty="0" smtClean="0"/>
              <a:t>dorm </a:t>
            </a:r>
            <a:r>
              <a:rPr lang="en-US" sz="1100" dirty="0" smtClean="0"/>
              <a:t>registrations, so we used a university account and not an ACM account to avoid assessing SIG fees. </a:t>
            </a:r>
            <a:r>
              <a:rPr lang="en-US" sz="1100" dirty="0"/>
              <a:t>This did </a:t>
            </a:r>
            <a:r>
              <a:rPr lang="en-US" sz="1100" dirty="0" smtClean="0"/>
              <a:t>somewhat increase </a:t>
            </a:r>
            <a:r>
              <a:rPr lang="en-US" sz="1100" dirty="0"/>
              <a:t>costs </a:t>
            </a:r>
            <a:r>
              <a:rPr lang="en-US" sz="1100" dirty="0" smtClean="0"/>
              <a:t>by ~700 for </a:t>
            </a:r>
            <a:r>
              <a:rPr lang="en-US" sz="1100" dirty="0"/>
              <a:t>banking and  for on-line registration, since ACM has negotiated reduced fees with </a:t>
            </a:r>
            <a:r>
              <a:rPr lang="en-US" sz="1100" dirty="0" smtClean="0"/>
              <a:t>regonline.com.  </a:t>
            </a:r>
            <a:r>
              <a:rPr lang="en-US" sz="1100" dirty="0" smtClean="0"/>
              <a:t>But since, </a:t>
            </a:r>
            <a:r>
              <a:rPr lang="en-US" sz="1100" dirty="0" smtClean="0"/>
              <a:t>all donation </a:t>
            </a:r>
            <a:r>
              <a:rPr lang="en-US" sz="1100" dirty="0"/>
              <a:t>income and all expenses for </a:t>
            </a:r>
            <a:r>
              <a:rPr lang="en-US" sz="1100" dirty="0" smtClean="0"/>
              <a:t>the CG:APT </a:t>
            </a:r>
            <a:r>
              <a:rPr lang="en-US" sz="1100" dirty="0"/>
              <a:t>workshops, lunches, banquet, and invited speakers </a:t>
            </a:r>
            <a:r>
              <a:rPr lang="en-US" sz="1100" dirty="0" smtClean="0"/>
              <a:t>were under a second</a:t>
            </a:r>
            <a:r>
              <a:rPr lang="en-US" sz="1100" dirty="0"/>
              <a:t>, non-sponsored, non-guaranteed </a:t>
            </a:r>
            <a:r>
              <a:rPr lang="en-US" sz="1100" dirty="0" smtClean="0"/>
              <a:t>budget</a:t>
            </a:r>
            <a:r>
              <a:rPr lang="en-US" sz="1100" dirty="0" smtClean="0"/>
              <a:t>, we saved $4-5K in SIG fees. </a:t>
            </a:r>
            <a:endParaRPr lang="en-US" sz="1100" dirty="0" smtClean="0"/>
          </a:p>
          <a:p>
            <a:pPr marL="228600" indent="-228600"/>
            <a:r>
              <a:rPr lang="en-US" sz="1100" dirty="0" smtClean="0"/>
              <a:t>Advice for </a:t>
            </a:r>
            <a:r>
              <a:rPr lang="en-US" sz="1100" dirty="0" smtClean="0"/>
              <a:t>budgeting </a:t>
            </a:r>
            <a:r>
              <a:rPr lang="en-US" sz="1100" dirty="0" smtClean="0"/>
              <a:t>with </a:t>
            </a:r>
            <a:r>
              <a:rPr lang="en-US" sz="1100" dirty="0" smtClean="0"/>
              <a:t>ACM:  don’t </a:t>
            </a:r>
            <a:r>
              <a:rPr lang="en-US" sz="1100" dirty="0" smtClean="0"/>
              <a:t>be </a:t>
            </a:r>
            <a:r>
              <a:rPr lang="en-US" sz="1100" smtClean="0"/>
              <a:t>overly conservative or </a:t>
            </a:r>
            <a:r>
              <a:rPr lang="en-US" sz="1100" dirty="0" smtClean="0"/>
              <a:t>you’ll have to return a surplus.  </a:t>
            </a:r>
            <a:r>
              <a:rPr lang="en-US" sz="1100" dirty="0"/>
              <a:t>A</a:t>
            </a:r>
            <a:r>
              <a:rPr lang="en-US" sz="1100" dirty="0" smtClean="0"/>
              <a:t>rgue income up: 1. attendance will be high </a:t>
            </a:r>
            <a:r>
              <a:rPr lang="en-US" sz="1100" dirty="0"/>
              <a:t>because of special events</a:t>
            </a:r>
            <a:r>
              <a:rPr lang="en-US" sz="1100" dirty="0" smtClean="0"/>
              <a:t>, 2. people will register late, and 3. there will not be so many students.  Argue per-person costs down.  Advice from a prominent previous chair:  Turn in your </a:t>
            </a:r>
            <a:r>
              <a:rPr lang="en-US" sz="1100" dirty="0" smtClean="0"/>
              <a:t>technical meeting request form (TMRF) </a:t>
            </a:r>
            <a:r>
              <a:rPr lang="en-US" sz="1100" dirty="0" smtClean="0"/>
              <a:t>late (8 months instead of 18) so that they will just be glad to get it. To which I add, even if you </a:t>
            </a:r>
            <a:r>
              <a:rPr lang="en-US" sz="1100" dirty="0" smtClean="0"/>
              <a:t>receive an </a:t>
            </a:r>
            <a:r>
              <a:rPr lang="en-US" sz="1100" dirty="0" smtClean="0"/>
              <a:t>automatic </a:t>
            </a:r>
            <a:r>
              <a:rPr lang="en-US" sz="1100" dirty="0" smtClean="0"/>
              <a:t>confirmation email, </a:t>
            </a:r>
            <a:r>
              <a:rPr lang="en-US" sz="1100" dirty="0" smtClean="0"/>
              <a:t>they may still lose </a:t>
            </a:r>
            <a:r>
              <a:rPr lang="en-US" sz="1100" dirty="0" smtClean="0"/>
              <a:t>you TMRF for </a:t>
            </a:r>
            <a:r>
              <a:rPr lang="en-US" sz="1100" dirty="0" smtClean="0"/>
              <a:t>3 weeks.</a:t>
            </a:r>
            <a:endParaRPr lang="en-US" sz="1100" dirty="0"/>
          </a:p>
        </p:txBody>
      </p:sp>
    </p:spTree>
    <p:extLst>
      <p:ext uri="{BB962C8B-B14F-4D97-AF65-F5344CB8AC3E}">
        <p14:creationId xmlns:p14="http://schemas.microsoft.com/office/powerpoint/2010/main" val="696204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4245</TotalTime>
  <Words>823</Words>
  <Application>Microsoft Office PowerPoint</Application>
  <PresentationFormat>On-screen Show (4:3)</PresentationFormat>
  <Paragraphs>126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Report on SoCG 2012 / CG:APT</vt:lpstr>
      <vt:lpstr>Special thanks to</vt:lpstr>
      <vt:lpstr>Special thanks to</vt:lpstr>
      <vt:lpstr>Registration by country</vt:lpstr>
      <vt:lpstr>Registration types &amp; income</vt:lpstr>
      <vt:lpstr>Main budget items</vt:lpstr>
      <vt:lpstr>Organizational thoughts (added)</vt:lpstr>
    </vt:vector>
  </TitlesOfParts>
  <Company>The University of North Carolina at Chapel Hill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on SoCG 2012 / CG:APT</dc:title>
  <dc:creator>Jack Snoeyink</dc:creator>
  <cp:lastModifiedBy>Jack Snoeyink</cp:lastModifiedBy>
  <cp:revision>27</cp:revision>
  <dcterms:created xsi:type="dcterms:W3CDTF">2012-06-18T18:52:19Z</dcterms:created>
  <dcterms:modified xsi:type="dcterms:W3CDTF">2012-06-29T16:16:29Z</dcterms:modified>
</cp:coreProperties>
</file>